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52" r:id="rId1"/>
  </p:sldMasterIdLst>
  <p:notesMasterIdLst>
    <p:notesMasterId r:id="rId27"/>
  </p:notesMasterIdLst>
  <p:sldIdLst>
    <p:sldId id="322" r:id="rId2"/>
    <p:sldId id="320" r:id="rId3"/>
    <p:sldId id="349" r:id="rId4"/>
    <p:sldId id="350" r:id="rId5"/>
    <p:sldId id="351" r:id="rId6"/>
    <p:sldId id="352" r:id="rId7"/>
    <p:sldId id="353" r:id="rId8"/>
    <p:sldId id="354" r:id="rId9"/>
    <p:sldId id="355" r:id="rId10"/>
    <p:sldId id="356" r:id="rId11"/>
    <p:sldId id="357" r:id="rId12"/>
    <p:sldId id="358" r:id="rId13"/>
    <p:sldId id="359" r:id="rId14"/>
    <p:sldId id="360" r:id="rId15"/>
    <p:sldId id="340" r:id="rId16"/>
    <p:sldId id="341" r:id="rId17"/>
    <p:sldId id="343" r:id="rId18"/>
    <p:sldId id="342" r:id="rId19"/>
    <p:sldId id="346" r:id="rId20"/>
    <p:sldId id="347" r:id="rId21"/>
    <p:sldId id="348" r:id="rId22"/>
    <p:sldId id="326" r:id="rId23"/>
    <p:sldId id="339" r:id="rId24"/>
    <p:sldId id="336" r:id="rId25"/>
    <p:sldId id="34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rlo Gliech" initials="CG" lastIdx="1" clrIdx="0">
    <p:extLst>
      <p:ext uri="{19B8F6BF-5375-455C-9EA6-DF929625EA0E}">
        <p15:presenceInfo xmlns:p15="http://schemas.microsoft.com/office/powerpoint/2012/main" userId="837d040779255a8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22B4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3" autoAdjust="0"/>
    <p:restoredTop sz="55755" autoAdjust="0"/>
  </p:normalViewPr>
  <p:slideViewPr>
    <p:cSldViewPr snapToGrid="0">
      <p:cViewPr varScale="1">
        <p:scale>
          <a:sx n="58" d="100"/>
          <a:sy n="58" d="100"/>
        </p:scale>
        <p:origin x="22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848EDB-F6CF-AA41-9EA3-53C942B1B060}" type="datetimeFigureOut">
              <a:rPr lang="de-DE" smtClean="0"/>
              <a:t>17.03.2025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45587-8C8A-544D-8307-732134D6F5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8509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FB657-7124-79DE-00D6-9BA6D60B6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0D22047-F9F3-5D17-B83C-241E73C885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EF9698C-EB72-E742-5A51-04C8D50909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E6CF316-A7A6-8DB5-61B8-41953C4C1E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45587-8C8A-544D-8307-732134D6F50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24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BB34A-ACD3-1DE2-E31E-090178DC3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B246819-FACF-6BB0-8BF5-2E69951AA2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01E2E97-E972-FF7D-19D5-8B4DF1141F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97E0410-1387-A148-19C2-53CAEC086F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45587-8C8A-544D-8307-732134D6F50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979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DE123-5149-B7E8-325C-5DA45D39C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2CD5F7C-B88F-82A9-5F9E-0C90526BAA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450B156-936D-78FB-58FF-5DAB6A095B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094451-2E10-4C62-6DA2-78DF6D2B04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45587-8C8A-544D-8307-732134D6F50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9277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47A62-4B7D-8A30-5189-BC6C8DA03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237137F-2739-80CA-E79F-90321359A5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0EE2F94-54A1-0B35-F9DE-C01F11436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42B013C-6E90-1205-53A5-58F6AF8BE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45587-8C8A-544D-8307-732134D6F50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5477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243C4-3990-77B0-1C0C-6677C37BC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34BAB4E-E270-0AA1-1CE2-BFA973E011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96B2B47-5877-5074-2254-E95A8B5D50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Wenig Gedanken im Vorhinein</a:t>
            </a:r>
          </a:p>
          <a:p>
            <a:pPr marL="171450" indent="-171450">
              <a:buFontTx/>
              <a:buChar char="-"/>
            </a:pPr>
            <a:r>
              <a:rPr lang="de-DE" dirty="0"/>
              <a:t>Letztes Semester: war nicht </a:t>
            </a:r>
            <a:r>
              <a:rPr lang="de-DE" dirty="0" err="1"/>
              <a:t>sooo</a:t>
            </a:r>
            <a:r>
              <a:rPr lang="de-DE" dirty="0"/>
              <a:t> gut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Commmits</a:t>
            </a:r>
            <a:r>
              <a:rPr lang="de-DE" dirty="0"/>
              <a:t> auf </a:t>
            </a:r>
            <a:r>
              <a:rPr lang="de-DE" dirty="0" err="1"/>
              <a:t>main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Ziel: auf </a:t>
            </a:r>
            <a:r>
              <a:rPr lang="de-DE" dirty="0" err="1"/>
              <a:t>main</a:t>
            </a:r>
            <a:r>
              <a:rPr lang="de-DE" dirty="0"/>
              <a:t> zu jeder Zeit lauffähigen Code</a:t>
            </a:r>
          </a:p>
          <a:p>
            <a:pPr marL="171450" indent="-171450">
              <a:buFontTx/>
              <a:buChar char="-"/>
            </a:pPr>
            <a:r>
              <a:rPr lang="de-DE" dirty="0"/>
              <a:t>Problem: letztes Semester: </a:t>
            </a:r>
            <a:r>
              <a:rPr lang="de-DE" dirty="0" err="1"/>
              <a:t>Merge</a:t>
            </a:r>
            <a:r>
              <a:rPr lang="de-DE" dirty="0"/>
              <a:t> </a:t>
            </a:r>
            <a:r>
              <a:rPr lang="de-DE" dirty="0" err="1"/>
              <a:t>requests</a:t>
            </a:r>
            <a:r>
              <a:rPr lang="de-DE" dirty="0"/>
              <a:t> immer </a:t>
            </a:r>
            <a:r>
              <a:rPr lang="de-DE" dirty="0" err="1"/>
              <a:t>approve</a:t>
            </a:r>
            <a:r>
              <a:rPr lang="de-DE" dirty="0"/>
              <a:t>, nicht wirklich überprüft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Letztes Semester: nur ein </a:t>
            </a:r>
            <a:r>
              <a:rPr lang="de-DE" dirty="0" err="1"/>
              <a:t>approval</a:t>
            </a:r>
            <a:r>
              <a:rPr lang="de-DE" dirty="0"/>
              <a:t> -&gt; oft hat dann einer nicht so viel Motivation gehabt, sich das im Detail anzuschauen, sondern einfach </a:t>
            </a:r>
            <a:r>
              <a:rPr lang="de-DE" dirty="0" err="1"/>
              <a:t>approved</a:t>
            </a:r>
            <a:endParaRPr lang="de-DE" dirty="0"/>
          </a:p>
          <a:p>
            <a:pPr marL="0" indent="0">
              <a:buFontTx/>
              <a:buNone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Vielleicht mal quer gelesen, aber selten den Code wirklich getestet</a:t>
            </a:r>
          </a:p>
          <a:p>
            <a:pPr marL="171450" indent="-171450">
              <a:buFontTx/>
              <a:buChar char="-"/>
            </a:pPr>
            <a:r>
              <a:rPr lang="de-DE" dirty="0"/>
              <a:t>Ziel für dieses Semester umsetzen, in dem jeder sich mal PRs anschaut und auch den Code gründlich anschauen und testen vor </a:t>
            </a:r>
            <a:r>
              <a:rPr lang="de-DE" dirty="0" err="1"/>
              <a:t>approve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0CDEC11-C72A-578A-4418-895707CD7F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645587-8C8A-544D-8307-732134D6F509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6205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9A09B-F070-7772-C308-8C6DFE4D1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4390D78-734C-3B69-1DDE-BAB22D6997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EF2332B-166A-31F9-FD01-0E275B3B92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Um Ziel vielleicht besser zu erreichen:</a:t>
            </a:r>
          </a:p>
          <a:p>
            <a:pPr marL="171450" indent="-171450">
              <a:buFontTx/>
              <a:buChar char="-"/>
            </a:pPr>
            <a:r>
              <a:rPr lang="de-DE" dirty="0"/>
              <a:t>Neue Regel: zwei </a:t>
            </a:r>
            <a:r>
              <a:rPr lang="de-DE" dirty="0" err="1"/>
              <a:t>approvals</a:t>
            </a:r>
            <a:r>
              <a:rPr lang="de-DE" dirty="0"/>
              <a:t> (so wird es ja auch häufig in Entwicklungsteams gemacht)</a:t>
            </a:r>
          </a:p>
          <a:p>
            <a:pPr marL="171450" indent="-171450">
              <a:buFontTx/>
              <a:buChar char="-"/>
            </a:pPr>
            <a:r>
              <a:rPr lang="de-DE" dirty="0"/>
              <a:t>Jetzt: Chance dass immer hin ein Reviewer da genauer </a:t>
            </a:r>
            <a:r>
              <a:rPr lang="de-DE" dirty="0" err="1"/>
              <a:t>rüberschaut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Kommunikation, wenn einer genauer drüber geschaut hat -&gt; es muss nur noch einer grob rüber schauen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Frage: Ziel erreicht?</a:t>
            </a:r>
          </a:p>
          <a:p>
            <a:pPr marL="171450" indent="-171450">
              <a:buFontTx/>
              <a:buChar char="-"/>
            </a:pPr>
            <a:r>
              <a:rPr lang="de-DE" dirty="0"/>
              <a:t>Ich würde sagen: nicht zu 100%, aber definitiv starke Verbesserung</a:t>
            </a:r>
          </a:p>
          <a:p>
            <a:pPr marL="171450" indent="-171450">
              <a:buFontTx/>
              <a:buChar char="-"/>
            </a:pPr>
            <a:r>
              <a:rPr lang="de-DE" dirty="0"/>
              <a:t>Dieses Semester nicht ganz ohne „fix-</a:t>
            </a:r>
            <a:r>
              <a:rPr lang="de-DE" dirty="0" err="1"/>
              <a:t>commits</a:t>
            </a:r>
            <a:r>
              <a:rPr lang="de-DE" dirty="0"/>
              <a:t>“ und nicht zu jeder Zeit lauffähige </a:t>
            </a:r>
            <a:r>
              <a:rPr lang="de-DE" dirty="0" err="1"/>
              <a:t>commits</a:t>
            </a:r>
            <a:r>
              <a:rPr lang="de-DE" dirty="0"/>
              <a:t> auf </a:t>
            </a:r>
            <a:r>
              <a:rPr lang="de-DE" dirty="0" err="1"/>
              <a:t>main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Aber verbessert: mehr Disziplin und Motivation sich den Code von anderen anzuschauen und diesen ausgiebig zu testen, bevor </a:t>
            </a:r>
            <a:r>
              <a:rPr lang="de-DE" dirty="0" err="1"/>
              <a:t>mergen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6EBBBF6-BB9C-92B0-72B2-3248DCF76B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645587-8C8A-544D-8307-732134D6F509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8773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920CA-693A-84F2-A503-C1B940B3F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3DA5A0C-D066-E046-7BED-07A11FE6EE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4AC5C17-536C-5B86-9F77-D4FB68EB63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Weitere Hilfe zur Sicherstellung der Softwarequalität: Testphasen (</a:t>
            </a:r>
            <a:r>
              <a:rPr lang="de-DE" dirty="0" err="1"/>
              <a:t>Testphse</a:t>
            </a:r>
            <a:r>
              <a:rPr lang="de-DE" dirty="0"/>
              <a:t> im Kurs, Beta </a:t>
            </a:r>
            <a:r>
              <a:rPr lang="de-DE" dirty="0" err="1"/>
              <a:t>Testing</a:t>
            </a:r>
            <a:r>
              <a:rPr lang="de-DE" dirty="0"/>
              <a:t> vor zwei Wochen, auch </a:t>
            </a:r>
            <a:r>
              <a:rPr lang="de-DE" dirty="0" err="1"/>
              <a:t>Menit</a:t>
            </a:r>
            <a:r>
              <a:rPr lang="de-DE" dirty="0"/>
              <a:t>-Umfrage in der Zwischenpräsentation) </a:t>
            </a: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 konkretes Feedback zu unserer Webanwendung</a:t>
            </a: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Nicht nur Abstimmungen (wie hier zum allgemeinen Eindruck), auch Fragen zu konkreten Verbesserungsvorschlägen und Bugs</a:t>
            </a: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 alle Bugs, die uns genannt wurden, wurden behoben</a:t>
            </a: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 alle Verbesserungsvorschläge wurden diskutiert und dementsprechend umgesetzt  haben uns </a:t>
            </a:r>
            <a:r>
              <a:rPr lang="de-DE" dirty="0" err="1">
                <a:sym typeface="Wingdings" panose="05000000000000000000" pitchFamily="2" charset="2"/>
              </a:rPr>
              <a:t>tw</a:t>
            </a:r>
            <a:r>
              <a:rPr lang="de-DE" dirty="0">
                <a:sym typeface="Wingdings" panose="05000000000000000000" pitchFamily="2" charset="2"/>
              </a:rPr>
              <a:t> neue Perspektiven bzw. Dinge, an die wir bisher nicht gedacht haben</a:t>
            </a: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Z.B. zeigen der Schwierigkeit eines Rezeptes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Zusammengefasst: </a:t>
            </a: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Genaueres Überprüfen der MRs</a:t>
            </a: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Feedback durch </a:t>
            </a:r>
            <a:r>
              <a:rPr lang="de-DE" dirty="0" err="1">
                <a:sym typeface="Wingdings" panose="05000000000000000000" pitchFamily="2" charset="2"/>
              </a:rPr>
              <a:t>Testing</a:t>
            </a:r>
            <a:r>
              <a:rPr lang="de-DE" dirty="0">
                <a:sym typeface="Wingdings" panose="05000000000000000000" pitchFamily="2" charset="2"/>
              </a:rPr>
              <a:t>-Phasen und durch Freunde und Verwandte, die wir gebeten haben zu testen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E743E0E-080A-EEDC-AC7C-A77F2992DE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645587-8C8A-544D-8307-732134D6F509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3668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Startseite (3-Seiten -&gt; User-Ranking)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Navbar</a:t>
            </a:r>
            <a:r>
              <a:rPr lang="de-DE" dirty="0"/>
              <a:t> -&gt; Icons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Benachrichtungen</a:t>
            </a:r>
            <a:r>
              <a:rPr lang="de-DE" dirty="0"/>
              <a:t> anzeigen</a:t>
            </a:r>
          </a:p>
          <a:p>
            <a:pPr marL="171450" indent="-171450">
              <a:buFontTx/>
              <a:buChar char="-"/>
            </a:pPr>
            <a:r>
              <a:rPr lang="de-DE" dirty="0"/>
              <a:t>Neue Kategorien</a:t>
            </a:r>
          </a:p>
          <a:p>
            <a:pPr marL="171450" indent="-171450">
              <a:buFontTx/>
              <a:buChar char="-"/>
            </a:pPr>
            <a:r>
              <a:rPr lang="de-DE" dirty="0"/>
              <a:t>Rezepte bearbeiten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Wenn noch Zeit:</a:t>
            </a:r>
          </a:p>
          <a:p>
            <a:pPr marL="171450" indent="-171450">
              <a:buFontTx/>
              <a:buChar char="-"/>
            </a:pPr>
            <a:r>
              <a:rPr lang="de-DE" dirty="0"/>
              <a:t>Input Validierung beim Rezept erstellen, Link-überprüfung beim Bild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45587-8C8A-544D-8307-732134D6F509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101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03DC5-B668-F580-16B8-EE93C9095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F8D74F8-8161-01F9-30DB-F1F54711FA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36DC5D4-49DF-18FB-0E88-CD0635CE18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nginx</a:t>
            </a:r>
            <a:r>
              <a:rPr lang="de-DE" dirty="0"/>
              <a:t> als Docker-Image zum Hosten der Webseite</a:t>
            </a:r>
          </a:p>
          <a:p>
            <a:r>
              <a:rPr lang="de-DE" dirty="0"/>
              <a:t>Lokale Repository-Dateien werden in den Container geladen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56253B-CBDF-5D11-B01B-E5B5F93A77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645587-8C8A-544D-8307-732134D6F509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4269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C45C3-C7F9-45D2-879D-77A7355696B3}" type="datetime1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2376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F01AD-D5FF-46C4-A0F4-E8C765089126}" type="datetime1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0834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C8DD4-681D-45C0-962C-7FBD89548593}" type="datetime1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646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47B10-8D7C-4BF2-9321-ABACC1438975}" type="datetime1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9866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3BAC4-B587-4D95-A752-CBEB8B795224}" type="datetime1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7799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C2720-5F42-494E-A57B-86C2BB179616}" type="datetime1">
              <a:rPr lang="de-DE" smtClean="0"/>
              <a:t>17.03.2025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3870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50C-69EB-43C3-AEB5-A56EA7BBD18C}" type="datetime1">
              <a:rPr lang="de-DE" smtClean="0"/>
              <a:t>17.03.2025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5468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CD587-D44D-4E3D-8CC9-BE8E68132853}" type="datetime1">
              <a:rPr lang="de-DE" smtClean="0"/>
              <a:t>17.03.2025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906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53DC-73DB-44A3-9C6F-182C27E40387}" type="datetime1">
              <a:rPr lang="de-DE" smtClean="0"/>
              <a:t>17.03.2025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4033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1B2-4A0C-4429-8EED-CFAA2DC559D2}" type="datetime1">
              <a:rPr lang="de-DE" smtClean="0"/>
              <a:t>17.03.2025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54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617FE-8696-4CB4-9C7F-D622FBE47E35}" type="datetime1">
              <a:rPr lang="de-DE" smtClean="0"/>
              <a:t>17.03.2025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5234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rgbClr val="F9F9F9"/>
            </a:gs>
            <a:gs pos="100000">
              <a:schemeClr val="bg1">
                <a:lumMod val="8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6C15A-B3E4-4259-B3CB-8BCE05CD2D9E}" type="datetime1">
              <a:rPr lang="de-DE" smtClean="0"/>
              <a:t>17.03.2025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1D792-5BBE-0E40-8BC5-C23B002446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4878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ftware-Engineering-I-HWR/GourmetGuide" TargetMode="External"/><Relationship Id="rId2" Type="http://schemas.openxmlformats.org/officeDocument/2006/relationships/hyperlink" Target="https://gourmet-guide.com/" TargetMode="Externa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02892C83-DA55-659A-E2A4-5675857C4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"/>
            <a:ext cx="12192000" cy="6857651"/>
          </a:xfrm>
          <a:prstGeom prst="rect">
            <a:avLst/>
          </a:prstGeom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8BDC1A7-DFC5-F7B0-BDA5-2E753D155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4439976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177341-126B-3F28-47E3-14C31E8B0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A5ECA2-D70B-1070-73DD-DE7C87F78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FFD7847-ADA6-202E-089B-AA37E7CD3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Grafik 2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25A9D9CE-A533-D5C8-4660-C2214298E4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" b="90787"/>
          <a:stretch/>
        </p:blipFill>
        <p:spPr>
          <a:xfrm>
            <a:off x="2781300" y="1690688"/>
            <a:ext cx="6629400" cy="692944"/>
          </a:xfrm>
          <a:prstGeom prst="rect">
            <a:avLst/>
          </a:prstGeom>
        </p:spPr>
      </p:pic>
      <p:pic>
        <p:nvPicPr>
          <p:cNvPr id="5" name="Grafik 4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419A3B6E-8741-4DCF-5330-B697A2433B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460" b="56207"/>
          <a:stretch/>
        </p:blipFill>
        <p:spPr>
          <a:xfrm>
            <a:off x="2781300" y="2350614"/>
            <a:ext cx="6629400" cy="250625"/>
          </a:xfrm>
          <a:prstGeom prst="rect">
            <a:avLst/>
          </a:prstGeom>
        </p:spPr>
      </p:pic>
      <p:pic>
        <p:nvPicPr>
          <p:cNvPr id="6" name="Grafik 5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B9103877-E418-62BF-30DA-7AB908AC16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77" b="41590"/>
          <a:stretch/>
        </p:blipFill>
        <p:spPr>
          <a:xfrm>
            <a:off x="2781300" y="2578438"/>
            <a:ext cx="6629400" cy="250625"/>
          </a:xfrm>
          <a:prstGeom prst="rect">
            <a:avLst/>
          </a:prstGeom>
        </p:spPr>
      </p:pic>
      <p:pic>
        <p:nvPicPr>
          <p:cNvPr id="7" name="Grafik 6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9F38494A-F728-A2A9-E617-7A1C723D30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77" b="27350"/>
          <a:stretch/>
        </p:blipFill>
        <p:spPr>
          <a:xfrm>
            <a:off x="2781300" y="2801634"/>
            <a:ext cx="6629400" cy="441629"/>
          </a:xfrm>
          <a:prstGeom prst="rect">
            <a:avLst/>
          </a:prstGeom>
        </p:spPr>
      </p:pic>
      <p:pic>
        <p:nvPicPr>
          <p:cNvPr id="8" name="Grafik 7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B53BE6C1-7B19-D489-EC66-4E6653D8DD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714" b="23953"/>
          <a:stretch/>
        </p:blipFill>
        <p:spPr>
          <a:xfrm>
            <a:off x="2781300" y="3243263"/>
            <a:ext cx="6629400" cy="250625"/>
          </a:xfrm>
          <a:prstGeom prst="rect">
            <a:avLst/>
          </a:prstGeom>
        </p:spPr>
      </p:pic>
      <p:pic>
        <p:nvPicPr>
          <p:cNvPr id="9" name="Grafik 8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C8E3EEFB-DC8A-5F6F-8BB4-0989C329F9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55" b="17912"/>
          <a:stretch/>
        </p:blipFill>
        <p:spPr>
          <a:xfrm>
            <a:off x="2781300" y="3463929"/>
            <a:ext cx="6629400" cy="250625"/>
          </a:xfrm>
          <a:prstGeom prst="rect">
            <a:avLst/>
          </a:prstGeom>
        </p:spPr>
      </p:pic>
      <p:pic>
        <p:nvPicPr>
          <p:cNvPr id="10" name="Grafik 9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CB697460-A2B9-DF97-A6FF-1BC0C1FA26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05" b="-38"/>
          <a:stretch/>
        </p:blipFill>
        <p:spPr>
          <a:xfrm>
            <a:off x="2781300" y="3682064"/>
            <a:ext cx="6629400" cy="25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746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90577-7443-D6A5-2AC3-2D2C33032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4DE73B-578F-DAFF-FAD7-AF8B57260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69561A0-2E38-8FB3-FB5D-03B44C57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Grafik 2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19D36F4-5B5D-1DA6-62DB-12CC8B0AB8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" b="90787"/>
          <a:stretch/>
        </p:blipFill>
        <p:spPr>
          <a:xfrm>
            <a:off x="2781300" y="1690688"/>
            <a:ext cx="6629400" cy="692944"/>
          </a:xfrm>
          <a:prstGeom prst="rect">
            <a:avLst/>
          </a:prstGeom>
        </p:spPr>
      </p:pic>
      <p:pic>
        <p:nvPicPr>
          <p:cNvPr id="5" name="Grafik 4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6F0F57B3-D0C0-F856-3B23-9536E7E4EA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460" b="56207"/>
          <a:stretch/>
        </p:blipFill>
        <p:spPr>
          <a:xfrm>
            <a:off x="2781300" y="2350614"/>
            <a:ext cx="6629400" cy="250625"/>
          </a:xfrm>
          <a:prstGeom prst="rect">
            <a:avLst/>
          </a:prstGeom>
        </p:spPr>
      </p:pic>
      <p:pic>
        <p:nvPicPr>
          <p:cNvPr id="6" name="Grafik 5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C7F1A4A-3FA2-EFE0-9AE8-C053991A0B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77" b="41590"/>
          <a:stretch/>
        </p:blipFill>
        <p:spPr>
          <a:xfrm>
            <a:off x="2781300" y="2578438"/>
            <a:ext cx="6629400" cy="250625"/>
          </a:xfrm>
          <a:prstGeom prst="rect">
            <a:avLst/>
          </a:prstGeom>
        </p:spPr>
      </p:pic>
      <p:pic>
        <p:nvPicPr>
          <p:cNvPr id="7" name="Grafik 6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C1EDA438-5D89-B203-1615-6A55009E9B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77" b="29890"/>
          <a:stretch/>
        </p:blipFill>
        <p:spPr>
          <a:xfrm>
            <a:off x="2781300" y="2801634"/>
            <a:ext cx="6629400" cy="250625"/>
          </a:xfrm>
          <a:prstGeom prst="rect">
            <a:avLst/>
          </a:prstGeom>
        </p:spPr>
      </p:pic>
      <p:pic>
        <p:nvPicPr>
          <p:cNvPr id="8" name="Grafik 7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5E2C55CE-0EDD-468F-C005-573224BAAD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714" b="21252"/>
          <a:stretch/>
        </p:blipFill>
        <p:spPr>
          <a:xfrm>
            <a:off x="2781300" y="3019769"/>
            <a:ext cx="6629400" cy="453681"/>
          </a:xfrm>
          <a:prstGeom prst="rect">
            <a:avLst/>
          </a:prstGeom>
        </p:spPr>
      </p:pic>
      <p:pic>
        <p:nvPicPr>
          <p:cNvPr id="9" name="Grafik 8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5E99C49C-465C-5BFD-41D2-99B671EAFA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55" b="17912"/>
          <a:stretch/>
        </p:blipFill>
        <p:spPr>
          <a:xfrm>
            <a:off x="2781300" y="3458570"/>
            <a:ext cx="6629400" cy="250625"/>
          </a:xfrm>
          <a:prstGeom prst="rect">
            <a:avLst/>
          </a:prstGeom>
        </p:spPr>
      </p:pic>
      <p:pic>
        <p:nvPicPr>
          <p:cNvPr id="10" name="Grafik 9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E16CD480-09A8-9355-E6D5-23EDF8F9F9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05" b="-38"/>
          <a:stretch/>
        </p:blipFill>
        <p:spPr>
          <a:xfrm>
            <a:off x="2781300" y="3676705"/>
            <a:ext cx="6629400" cy="25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078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EAA3D-430B-BBEB-96BB-B47EFD465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EE234D-39F7-B303-0BFF-8DE4ACB1F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0DFC6AF-1CD0-12BF-C175-63615B6ED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Grafik 2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B503A7CE-801B-9F63-90BA-2782FD61D8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" b="90787"/>
          <a:stretch/>
        </p:blipFill>
        <p:spPr>
          <a:xfrm>
            <a:off x="2781300" y="1690688"/>
            <a:ext cx="6629400" cy="692944"/>
          </a:xfrm>
          <a:prstGeom prst="rect">
            <a:avLst/>
          </a:prstGeom>
        </p:spPr>
      </p:pic>
      <p:pic>
        <p:nvPicPr>
          <p:cNvPr id="5" name="Grafik 4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F8DE849E-A94F-1A7C-10BE-CC8843FB84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460" b="56207"/>
          <a:stretch/>
        </p:blipFill>
        <p:spPr>
          <a:xfrm>
            <a:off x="2781300" y="2350614"/>
            <a:ext cx="6629400" cy="250625"/>
          </a:xfrm>
          <a:prstGeom prst="rect">
            <a:avLst/>
          </a:prstGeom>
        </p:spPr>
      </p:pic>
      <p:pic>
        <p:nvPicPr>
          <p:cNvPr id="6" name="Grafik 5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5865908F-B24F-1F35-49A9-F446578796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77" b="41590"/>
          <a:stretch/>
        </p:blipFill>
        <p:spPr>
          <a:xfrm>
            <a:off x="2781300" y="2578438"/>
            <a:ext cx="6629400" cy="250625"/>
          </a:xfrm>
          <a:prstGeom prst="rect">
            <a:avLst/>
          </a:prstGeom>
        </p:spPr>
      </p:pic>
      <p:pic>
        <p:nvPicPr>
          <p:cNvPr id="7" name="Grafik 6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419D9A26-2B18-E7C3-423E-9AA5E14B4F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77" b="29890"/>
          <a:stretch/>
        </p:blipFill>
        <p:spPr>
          <a:xfrm>
            <a:off x="2781300" y="2801634"/>
            <a:ext cx="6629400" cy="250625"/>
          </a:xfrm>
          <a:prstGeom prst="rect">
            <a:avLst/>
          </a:prstGeom>
        </p:spPr>
      </p:pic>
      <p:pic>
        <p:nvPicPr>
          <p:cNvPr id="8" name="Grafik 7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94688CEE-4AB7-7623-2394-6FED5F691B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714" b="23953"/>
          <a:stretch/>
        </p:blipFill>
        <p:spPr>
          <a:xfrm>
            <a:off x="2781300" y="3019769"/>
            <a:ext cx="6629400" cy="250625"/>
          </a:xfrm>
          <a:prstGeom prst="rect">
            <a:avLst/>
          </a:prstGeom>
        </p:spPr>
      </p:pic>
      <p:pic>
        <p:nvPicPr>
          <p:cNvPr id="9" name="Grafik 8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8C59FC72-C0E7-DD69-2B8D-013EA84299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55" b="3461"/>
          <a:stretch/>
        </p:blipFill>
        <p:spPr>
          <a:xfrm>
            <a:off x="2781300" y="3240435"/>
            <a:ext cx="6629400" cy="1337291"/>
          </a:xfrm>
          <a:prstGeom prst="rect">
            <a:avLst/>
          </a:prstGeom>
        </p:spPr>
      </p:pic>
      <p:pic>
        <p:nvPicPr>
          <p:cNvPr id="10" name="Grafik 9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C723CE40-2830-A4BA-7D1C-306E1F31F8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05" b="-38"/>
          <a:stretch/>
        </p:blipFill>
        <p:spPr>
          <a:xfrm>
            <a:off x="2781300" y="4577726"/>
            <a:ext cx="6629400" cy="25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17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10D7C-DD49-0CFD-DEDA-1D763BAC0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02DB51-1C18-A31B-7643-70FD66BB4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84E8FAD-D773-7880-C3B9-E1473E228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Grafik 2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F20400D-3FA4-E4FA-8D3D-3A810CCF58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" b="90787"/>
          <a:stretch/>
        </p:blipFill>
        <p:spPr>
          <a:xfrm>
            <a:off x="2781300" y="1690688"/>
            <a:ext cx="6629400" cy="692944"/>
          </a:xfrm>
          <a:prstGeom prst="rect">
            <a:avLst/>
          </a:prstGeom>
        </p:spPr>
      </p:pic>
      <p:pic>
        <p:nvPicPr>
          <p:cNvPr id="5" name="Grafik 4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7DB024BD-BD20-7A44-38D2-2C89B5EED1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460" b="56207"/>
          <a:stretch/>
        </p:blipFill>
        <p:spPr>
          <a:xfrm>
            <a:off x="2781300" y="2350614"/>
            <a:ext cx="6629400" cy="250625"/>
          </a:xfrm>
          <a:prstGeom prst="rect">
            <a:avLst/>
          </a:prstGeom>
        </p:spPr>
      </p:pic>
      <p:pic>
        <p:nvPicPr>
          <p:cNvPr id="6" name="Grafik 5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E1AC9C09-7422-ECFE-5AF5-77BD48CC8E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77" b="41590"/>
          <a:stretch/>
        </p:blipFill>
        <p:spPr>
          <a:xfrm>
            <a:off x="2781300" y="2578438"/>
            <a:ext cx="6629400" cy="250625"/>
          </a:xfrm>
          <a:prstGeom prst="rect">
            <a:avLst/>
          </a:prstGeom>
        </p:spPr>
      </p:pic>
      <p:pic>
        <p:nvPicPr>
          <p:cNvPr id="7" name="Grafik 6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2C184B02-C123-C4B0-D434-059F37CAD8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77" b="29890"/>
          <a:stretch/>
        </p:blipFill>
        <p:spPr>
          <a:xfrm>
            <a:off x="2781300" y="2801634"/>
            <a:ext cx="6629400" cy="250625"/>
          </a:xfrm>
          <a:prstGeom prst="rect">
            <a:avLst/>
          </a:prstGeom>
        </p:spPr>
      </p:pic>
      <p:pic>
        <p:nvPicPr>
          <p:cNvPr id="8" name="Grafik 7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24ED82B1-F97F-429D-8F0A-D3B711F20F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714" b="23953"/>
          <a:stretch/>
        </p:blipFill>
        <p:spPr>
          <a:xfrm>
            <a:off x="2781300" y="3019769"/>
            <a:ext cx="6629400" cy="250625"/>
          </a:xfrm>
          <a:prstGeom prst="rect">
            <a:avLst/>
          </a:prstGeom>
        </p:spPr>
      </p:pic>
      <p:pic>
        <p:nvPicPr>
          <p:cNvPr id="9" name="Grafik 8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60071F55-E9DA-F4E0-FAA1-83DCE933B4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55" b="17912"/>
          <a:stretch/>
        </p:blipFill>
        <p:spPr>
          <a:xfrm>
            <a:off x="2781300" y="3240435"/>
            <a:ext cx="6629400" cy="250625"/>
          </a:xfrm>
          <a:prstGeom prst="rect">
            <a:avLst/>
          </a:prstGeom>
        </p:spPr>
      </p:pic>
      <p:pic>
        <p:nvPicPr>
          <p:cNvPr id="10" name="Grafik 9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186CE93E-999A-32D7-0E24-7006EBE867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05" b="-38"/>
          <a:stretch/>
        </p:blipFill>
        <p:spPr>
          <a:xfrm>
            <a:off x="2781300" y="3458570"/>
            <a:ext cx="6629400" cy="25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3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4B498E-3834-6ECB-2B2E-F04A9EEFF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97882E-315C-C54A-B9D6-B19B0634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E4CFAD6-D28E-3648-8863-F5A0014A6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Grafik 17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6A6F62E2-FC81-CD0E-DFE9-6A559CEB04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0764"/>
          <a:stretch/>
        </p:blipFill>
        <p:spPr>
          <a:xfrm>
            <a:off x="838200" y="1490154"/>
            <a:ext cx="10515602" cy="1101519"/>
          </a:xfrm>
          <a:prstGeom prst="rect">
            <a:avLst/>
          </a:prstGeom>
        </p:spPr>
      </p:pic>
      <p:pic>
        <p:nvPicPr>
          <p:cNvPr id="19" name="Grafik 18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BE08386A-0AF3-9E19-5565-B08BC0351E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460" b="56207"/>
          <a:stretch/>
        </p:blipFill>
        <p:spPr>
          <a:xfrm>
            <a:off x="838196" y="2543844"/>
            <a:ext cx="10515601" cy="397541"/>
          </a:xfrm>
          <a:prstGeom prst="rect">
            <a:avLst/>
          </a:prstGeom>
        </p:spPr>
      </p:pic>
      <p:pic>
        <p:nvPicPr>
          <p:cNvPr id="20" name="Grafik 19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A8DA73F0-9748-3EDF-1C6A-64568B4DEB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77" b="41590"/>
          <a:stretch/>
        </p:blipFill>
        <p:spPr>
          <a:xfrm>
            <a:off x="838196" y="2896678"/>
            <a:ext cx="10515600" cy="397541"/>
          </a:xfrm>
          <a:prstGeom prst="rect">
            <a:avLst/>
          </a:prstGeom>
        </p:spPr>
      </p:pic>
      <p:pic>
        <p:nvPicPr>
          <p:cNvPr id="21" name="Grafik 20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51DCA94D-2648-FA16-DB88-0F685CD22E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77" b="29890"/>
          <a:stretch/>
        </p:blipFill>
        <p:spPr>
          <a:xfrm>
            <a:off x="838196" y="3247909"/>
            <a:ext cx="10515600" cy="397541"/>
          </a:xfrm>
          <a:prstGeom prst="rect">
            <a:avLst/>
          </a:prstGeom>
        </p:spPr>
      </p:pic>
      <p:pic>
        <p:nvPicPr>
          <p:cNvPr id="22" name="Grafik 21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CC6E16EE-FD5D-28DD-B2A3-7B67E6CAEE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714" b="23953"/>
          <a:stretch/>
        </p:blipFill>
        <p:spPr>
          <a:xfrm>
            <a:off x="838196" y="3579489"/>
            <a:ext cx="10515600" cy="397541"/>
          </a:xfrm>
          <a:prstGeom prst="rect">
            <a:avLst/>
          </a:prstGeom>
        </p:spPr>
      </p:pic>
      <p:pic>
        <p:nvPicPr>
          <p:cNvPr id="23" name="Grafik 22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CC0ABD36-8140-7E78-FCC5-6491F22DAF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55" b="17912"/>
          <a:stretch/>
        </p:blipFill>
        <p:spPr>
          <a:xfrm>
            <a:off x="838196" y="3937405"/>
            <a:ext cx="10515600" cy="397541"/>
          </a:xfrm>
          <a:prstGeom prst="rect">
            <a:avLst/>
          </a:prstGeom>
        </p:spPr>
      </p:pic>
      <p:pic>
        <p:nvPicPr>
          <p:cNvPr id="25" name="Grafik 24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39BFB438-D66D-8AA5-70BD-2F45796E34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05" b="-38"/>
          <a:stretch/>
        </p:blipFill>
        <p:spPr>
          <a:xfrm>
            <a:off x="838196" y="4281044"/>
            <a:ext cx="10515600" cy="39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99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944CD-6007-EAF6-F193-3479E03D0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C7FBC9-AF72-C5AC-6F65-F86DBBF8A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Umsetzungsdetail - Grundlage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49024-2B3A-3870-3421-A01F6446B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15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F81D723-1A9B-67BB-67B3-C61EE9BD47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5962" y="1576387"/>
            <a:ext cx="822007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4380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FDB0C-B2D6-96C4-4C09-E4DD98041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F2225F-9D96-A280-9E7B-E7AD4A0FF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Umsetzungsdetail - Problem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59D9E3-375A-452B-5924-E20FBEA51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16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2882E7-5C64-4859-9961-3D6065AE1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5961" y="1557337"/>
            <a:ext cx="8220075" cy="498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262497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52C22-AB2C-2727-7854-1B98DBEDB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E1EEFB-D289-6BB5-BF2A-E998D88B9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Umsetzungsdetail - Problem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67EECD-FA5D-C545-6033-9A9B61EF3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17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E7FBA0E-1D37-9A5A-1FE2-790E9DBE3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5961" y="1557337"/>
            <a:ext cx="8220075" cy="498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01039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BF12E-281C-A53A-6AEC-41AC968F1D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836518-4AEA-588A-8240-9CFB9E677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Umsetzungsdetail - Lösung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BE6250E-29F5-A208-E71A-2F4AF13EE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18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26FF255-C845-B5EB-A5E5-CDC18ECD5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5962" y="1576387"/>
            <a:ext cx="822007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33784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D3261-FCC7-F161-6EFB-9D577E862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2FA0C8-4744-17B6-8AD2-A02504543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Sicherstellung der Softwarequalität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66D980A-3299-E915-A4D4-E6A400AD6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8EF1090-9005-BAFC-62AB-FEB38C1003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93287"/>
          <a:stretch/>
        </p:blipFill>
        <p:spPr>
          <a:xfrm>
            <a:off x="2218380" y="1269563"/>
            <a:ext cx="7920233" cy="7321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2810CA9-B9E7-74DC-0F24-70B5428E7D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417" b="63176"/>
          <a:stretch/>
        </p:blipFill>
        <p:spPr>
          <a:xfrm>
            <a:off x="2218381" y="1977724"/>
            <a:ext cx="7920232" cy="157123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7CE41D7-E3ED-BD35-2FD6-596B5D3A5D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9750" b="4995"/>
          <a:stretch/>
        </p:blipFill>
        <p:spPr>
          <a:xfrm>
            <a:off x="2218375" y="4042474"/>
            <a:ext cx="7920233" cy="275426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518D88E-17B2-B9DA-D2A4-86DB498C73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1065" b="44139"/>
          <a:stretch/>
        </p:blipFill>
        <p:spPr>
          <a:xfrm>
            <a:off x="2215743" y="3553721"/>
            <a:ext cx="7920234" cy="52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8778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8B9FE-54AF-A413-96CB-0FECACA65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FE72A4-AAC0-BB07-25ED-B74D60A08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Änderungen in diesem Semester</a:t>
            </a:r>
          </a:p>
          <a:p>
            <a:r>
              <a:rPr lang="de-DE" dirty="0"/>
              <a:t>Aufwandsschätzung</a:t>
            </a:r>
          </a:p>
          <a:p>
            <a:r>
              <a:rPr lang="de-DE" dirty="0"/>
              <a:t>Technisches Umsetzungsdetail</a:t>
            </a:r>
          </a:p>
          <a:p>
            <a:r>
              <a:rPr lang="de-DE" dirty="0"/>
              <a:t>Sicherstellung der Softwarequalität</a:t>
            </a:r>
          </a:p>
          <a:p>
            <a:r>
              <a:rPr lang="de-DE" dirty="0"/>
              <a:t>Demo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829DD3-8760-4C66-8DDF-947A65573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1269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4093DC-45FA-6431-5B6A-4F0E7CC58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9D7F76-EC2E-805E-A8EF-3BF9F758E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Sicherstellung der Softwarequalität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5F9B6F-FB14-D441-65A5-339ACD062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E728FEE-C579-FED5-043D-67AA81FE6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3950" y="1592434"/>
            <a:ext cx="7206296" cy="4862170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06B8A8EF-FF53-7700-80AF-3FEB492AEC6C}"/>
              </a:ext>
            </a:extLst>
          </p:cNvPr>
          <p:cNvSpPr/>
          <p:nvPr/>
        </p:nvSpPr>
        <p:spPr>
          <a:xfrm>
            <a:off x="3938588" y="4795838"/>
            <a:ext cx="952500" cy="147625"/>
          </a:xfrm>
          <a:prstGeom prst="rect">
            <a:avLst/>
          </a:prstGeom>
          <a:solidFill>
            <a:srgbClr val="FFFF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82CF9A9-00D7-8512-F840-F82ACE54B8C5}"/>
              </a:ext>
            </a:extLst>
          </p:cNvPr>
          <p:cNvSpPr/>
          <p:nvPr/>
        </p:nvSpPr>
        <p:spPr>
          <a:xfrm>
            <a:off x="3938588" y="5386388"/>
            <a:ext cx="952500" cy="147625"/>
          </a:xfrm>
          <a:prstGeom prst="rect">
            <a:avLst/>
          </a:prstGeom>
          <a:solidFill>
            <a:srgbClr val="FFFF00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3E68668-E882-80FE-537B-70F999FECE33}"/>
              </a:ext>
            </a:extLst>
          </p:cNvPr>
          <p:cNvSpPr/>
          <p:nvPr/>
        </p:nvSpPr>
        <p:spPr>
          <a:xfrm>
            <a:off x="3169920" y="4465320"/>
            <a:ext cx="6355080" cy="1173480"/>
          </a:xfrm>
          <a:prstGeom prst="rect">
            <a:avLst/>
          </a:prstGeom>
          <a:noFill/>
          <a:ln w="19050">
            <a:solidFill>
              <a:srgbClr val="CF22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88139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21B95E-FC26-D4F6-7739-61E769B2B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1E9835-AF9C-D960-96BA-FD5660505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Sicherstellung der Softwarequalität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0938B1-CC77-B74A-2B0F-91A02CD9D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3D35E21-3265-59AA-9CD0-E26E34B36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4862674" cy="383095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A98A0E9-C266-3A3E-37F5-5D1C732B264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3064"/>
          <a:stretch/>
        </p:blipFill>
        <p:spPr>
          <a:xfrm>
            <a:off x="6363670" y="3324225"/>
            <a:ext cx="5053630" cy="273498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A970FD5-3E68-44FB-AB39-4A3B10975C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5502"/>
          <a:stretch/>
        </p:blipFill>
        <p:spPr>
          <a:xfrm>
            <a:off x="6363670" y="1743291"/>
            <a:ext cx="5053630" cy="165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33978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29332B-356C-AFBE-07D9-7F0D80372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8350"/>
            <a:ext cx="10515600" cy="2852737"/>
          </a:xfrm>
        </p:spPr>
        <p:txBody>
          <a:bodyPr/>
          <a:lstStyle/>
          <a:p>
            <a:pPr algn="ctr"/>
            <a:r>
              <a:rPr lang="de-DE" dirty="0"/>
              <a:t>Demo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67B7229-5B78-B705-28E4-8F10EB6C6A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DFC9CF-DD8D-FEB6-CC74-016FDE9CE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758961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F2181-D054-67F9-DB12-4F574E194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DB2318-BCF7-40BB-45DC-DE5C20A3D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8350"/>
            <a:ext cx="10515600" cy="2852737"/>
          </a:xfrm>
        </p:spPr>
        <p:txBody>
          <a:bodyPr/>
          <a:lstStyle/>
          <a:p>
            <a:pPr algn="ctr"/>
            <a:r>
              <a:rPr lang="de-DE" dirty="0"/>
              <a:t>Fragen?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614DDA4-9E24-C6C6-F7FD-C1D325794C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9B64E8-E7A2-814A-4AED-E8FA5930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0467913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9581C-93BD-77F3-FF66-42399FD35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B5350A-4AED-8566-0FB8-47B19B569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BE3A26F-F90D-1F3B-EC54-FE2131191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1D792-5BBE-0E40-8BC5-C23B00244607}" type="slidenum">
              <a:rPr lang="de-DE" smtClean="0"/>
              <a:t>24</a:t>
            </a:fld>
            <a:endParaRPr lang="de-DE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20754875-B62D-BE8E-5EDE-FAC5F2FBBF3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dirty="0"/>
              <a:t>Bilder:</a:t>
            </a:r>
          </a:p>
          <a:p>
            <a:pPr>
              <a:buFontTx/>
              <a:buChar char="-"/>
            </a:pPr>
            <a:r>
              <a:rPr lang="de-DE" sz="2000" dirty="0">
                <a:hlinkClick r:id="rId2"/>
              </a:rPr>
              <a:t>https://gourmet-guide.com</a:t>
            </a:r>
            <a:endParaRPr lang="de-DE" sz="2000" dirty="0"/>
          </a:p>
          <a:p>
            <a:pPr>
              <a:buFontTx/>
              <a:buChar char="-"/>
            </a:pPr>
            <a:r>
              <a:rPr lang="de-DE" sz="2000" dirty="0">
                <a:hlinkClick r:id="rId3"/>
              </a:rPr>
              <a:t>https://github.com/Software-Engineering-I-HWR/GourmetGuide</a:t>
            </a:r>
            <a:endParaRPr lang="de-DE" sz="2000" dirty="0"/>
          </a:p>
          <a:p>
            <a:pPr>
              <a:buFontTx/>
              <a:buChar char="-"/>
            </a:pPr>
            <a:endParaRPr lang="de-DE" sz="2000" dirty="0"/>
          </a:p>
          <a:p>
            <a:pPr>
              <a:buFontTx/>
              <a:buChar char="-"/>
            </a:pP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145759917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53E3D52-7F6A-AF12-3C45-F60A68742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36723-22D7-7D3D-54DA-8D1C3AF5D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9325" y="444532"/>
            <a:ext cx="10515600" cy="1325563"/>
          </a:xfrm>
        </p:spPr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BDE610-CDF7-40EB-4002-6F55AC784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Grafik 12" descr="Ältere Frau mit Händen auf der Taille">
            <a:extLst>
              <a:ext uri="{FF2B5EF4-FFF2-40B4-BE49-F238E27FC236}">
                <a16:creationId xmlns:a16="http://schemas.microsoft.com/office/drawing/2014/main" id="{F040CAE0-B9E0-0C96-890D-3FC8D6CAE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648" y="1770095"/>
            <a:ext cx="6256477" cy="5087905"/>
          </a:xfrm>
          <a:prstGeom prst="rect">
            <a:avLst/>
          </a:prstGeom>
        </p:spPr>
      </p:pic>
      <p:pic>
        <p:nvPicPr>
          <p:cNvPr id="5" name="Grafik 4" descr="Alte Frau mit Daumen nach unten">
            <a:extLst>
              <a:ext uri="{FF2B5EF4-FFF2-40B4-BE49-F238E27FC236}">
                <a16:creationId xmlns:a16="http://schemas.microsoft.com/office/drawing/2014/main" id="{0EEEAD7F-4732-63F7-1ED4-7792FDE87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249770" y="700183"/>
            <a:ext cx="2323496" cy="5713285"/>
          </a:xfrm>
          <a:prstGeom prst="rect">
            <a:avLst/>
          </a:prstGeom>
        </p:spPr>
      </p:pic>
      <p:pic>
        <p:nvPicPr>
          <p:cNvPr id="6" name="Grafik 5" descr="Alte Frau mit Daumen nach unten">
            <a:extLst>
              <a:ext uri="{FF2B5EF4-FFF2-40B4-BE49-F238E27FC236}">
                <a16:creationId xmlns:a16="http://schemas.microsoft.com/office/drawing/2014/main" id="{62A503F2-4331-16A3-497F-E1AB287168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773" y="1008190"/>
            <a:ext cx="2323496" cy="5713285"/>
          </a:xfrm>
          <a:prstGeom prst="rect">
            <a:avLst/>
          </a:prstGeom>
        </p:spPr>
      </p:pic>
      <p:pic>
        <p:nvPicPr>
          <p:cNvPr id="7" name="Grafik 6" descr="Alte Frau mit Daumen nach unten">
            <a:extLst>
              <a:ext uri="{FF2B5EF4-FFF2-40B4-BE49-F238E27FC236}">
                <a16:creationId xmlns:a16="http://schemas.microsoft.com/office/drawing/2014/main" id="{38082466-2909-9789-237E-0DFB26E61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934252" y="-2031016"/>
            <a:ext cx="2323496" cy="571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73834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08C07-E7F3-D749-CB0E-EFD44C674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D367C-452E-8878-37AE-FE40384BA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Änderungen in diesem Semester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A501DA-0F56-CA29-0DAC-12E09FFE9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069" y="2061974"/>
            <a:ext cx="10515600" cy="4351338"/>
          </a:xfrm>
        </p:spPr>
        <p:txBody>
          <a:bodyPr/>
          <a:lstStyle/>
          <a:p>
            <a:r>
              <a:rPr lang="de-DE" dirty="0"/>
              <a:t>Fehlerseite beim Laden der Rezepte entfernt</a:t>
            </a:r>
          </a:p>
          <a:p>
            <a:r>
              <a:rPr lang="de-DE" dirty="0"/>
              <a:t>Pflichtfelder Rezepte erstellen</a:t>
            </a:r>
          </a:p>
          <a:p>
            <a:r>
              <a:rPr lang="de-DE" dirty="0"/>
              <a:t>Weiterleitung nach Registrierung</a:t>
            </a:r>
          </a:p>
          <a:p>
            <a:r>
              <a:rPr lang="de-DE" dirty="0"/>
              <a:t>Sonderzeichen bei der Suche</a:t>
            </a:r>
          </a:p>
          <a:p>
            <a:r>
              <a:rPr lang="de-DE" dirty="0"/>
              <a:t>Passwortpflicht Accounterstellung</a:t>
            </a:r>
          </a:p>
          <a:p>
            <a:r>
              <a:rPr lang="de-DE" dirty="0"/>
              <a:t>Begrenzung Zeichenlänge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90C025-2FA1-56A9-7CB0-F7C3F179E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3156A9FA-E924-43CB-CA62-441DC009BC21}"/>
              </a:ext>
            </a:extLst>
          </p:cNvPr>
          <p:cNvSpPr txBox="1">
            <a:spLocks/>
          </p:cNvSpPr>
          <p:nvPr/>
        </p:nvSpPr>
        <p:spPr>
          <a:xfrm>
            <a:off x="838200" y="9834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/>
              <a:t>Verbesserungen und Bugfixes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54EB2D6-2576-A585-1404-34A151E67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9431" y="2680305"/>
            <a:ext cx="5626352" cy="270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7508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8A42E-72AE-DCC3-9B2F-334519CBE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F56238-0556-8327-FB6A-BCFAAF076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Änderungen in diesem Semester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73DBB0-E512-6BBE-FFF1-9A8BB3D85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069" y="2061974"/>
            <a:ext cx="10515600" cy="4351338"/>
          </a:xfrm>
        </p:spPr>
        <p:txBody>
          <a:bodyPr/>
          <a:lstStyle/>
          <a:p>
            <a:r>
              <a:rPr lang="de-DE" dirty="0"/>
              <a:t>Bilder Upload</a:t>
            </a:r>
          </a:p>
          <a:p>
            <a:r>
              <a:rPr lang="de-DE" dirty="0"/>
              <a:t>User Funktionen</a:t>
            </a:r>
          </a:p>
          <a:p>
            <a:pPr lvl="1"/>
            <a:r>
              <a:rPr lang="de-DE" dirty="0"/>
              <a:t>Folgen</a:t>
            </a:r>
          </a:p>
          <a:p>
            <a:pPr lvl="1"/>
            <a:r>
              <a:rPr lang="de-DE" dirty="0"/>
              <a:t>Benachrichtigungen</a:t>
            </a:r>
          </a:p>
          <a:p>
            <a:pPr lvl="1"/>
            <a:r>
              <a:rPr lang="de-DE" dirty="0"/>
              <a:t>User Ranking</a:t>
            </a:r>
          </a:p>
          <a:p>
            <a:pPr lvl="1"/>
            <a:r>
              <a:rPr lang="de-DE" dirty="0"/>
              <a:t>Rezepte von Usern anzeigen</a:t>
            </a:r>
          </a:p>
          <a:p>
            <a:r>
              <a:rPr lang="de-DE" dirty="0"/>
              <a:t>Rezepte bearbeiten</a:t>
            </a:r>
          </a:p>
          <a:p>
            <a:r>
              <a:rPr lang="de-DE" dirty="0"/>
              <a:t>verschlüsselte Passwörter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2B7FE4-4F38-1A80-A652-DA78AA3ED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E1247C81-0D34-E121-E93C-27A46D55EFBE}"/>
              </a:ext>
            </a:extLst>
          </p:cNvPr>
          <p:cNvSpPr txBox="1">
            <a:spLocks/>
          </p:cNvSpPr>
          <p:nvPr/>
        </p:nvSpPr>
        <p:spPr>
          <a:xfrm>
            <a:off x="838200" y="9834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/>
              <a:t>Neue Funktionen</a:t>
            </a:r>
          </a:p>
        </p:txBody>
      </p:sp>
      <p:sp>
        <p:nvSpPr>
          <p:cNvPr id="6" name="Rechteck: obere Ecken, eine abgerundet, eine abgeschnitten 5">
            <a:extLst>
              <a:ext uri="{FF2B5EF4-FFF2-40B4-BE49-F238E27FC236}">
                <a16:creationId xmlns:a16="http://schemas.microsoft.com/office/drawing/2014/main" id="{C56642C0-86B9-A7E6-FDF5-9AA5957CF649}"/>
              </a:ext>
            </a:extLst>
          </p:cNvPr>
          <p:cNvSpPr/>
          <p:nvPr/>
        </p:nvSpPr>
        <p:spPr>
          <a:xfrm flipH="1">
            <a:off x="6515831" y="2329910"/>
            <a:ext cx="1591408" cy="878591"/>
          </a:xfrm>
          <a:prstGeom prst="snip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Passwort123</a:t>
            </a:r>
          </a:p>
        </p:txBody>
      </p:sp>
      <p:sp>
        <p:nvSpPr>
          <p:cNvPr id="7" name="Rechteck: obere Ecken, eine abgerundet, eine abgeschnitten 6">
            <a:extLst>
              <a:ext uri="{FF2B5EF4-FFF2-40B4-BE49-F238E27FC236}">
                <a16:creationId xmlns:a16="http://schemas.microsoft.com/office/drawing/2014/main" id="{578B5769-1486-12FA-6436-F1C9D63CE8F0}"/>
              </a:ext>
            </a:extLst>
          </p:cNvPr>
          <p:cNvSpPr/>
          <p:nvPr/>
        </p:nvSpPr>
        <p:spPr>
          <a:xfrm flipH="1">
            <a:off x="6515831" y="4505579"/>
            <a:ext cx="1591408" cy="878591"/>
          </a:xfrm>
          <a:prstGeom prst="snip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Passwort123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EF23731-A67B-847A-498C-58DF055C9F2C}"/>
              </a:ext>
            </a:extLst>
          </p:cNvPr>
          <p:cNvCxnSpPr>
            <a:stCxn id="6" idx="1"/>
            <a:endCxn id="7" idx="3"/>
          </p:cNvCxnSpPr>
          <p:nvPr/>
        </p:nvCxnSpPr>
        <p:spPr>
          <a:xfrm>
            <a:off x="7311535" y="3208501"/>
            <a:ext cx="0" cy="1297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hteck: obere Ecken, eine abgerundet, eine abgeschnitten 9">
            <a:extLst>
              <a:ext uri="{FF2B5EF4-FFF2-40B4-BE49-F238E27FC236}">
                <a16:creationId xmlns:a16="http://schemas.microsoft.com/office/drawing/2014/main" id="{A7818FA2-33F3-DA81-9EC6-4A2F0379AA59}"/>
              </a:ext>
            </a:extLst>
          </p:cNvPr>
          <p:cNvSpPr/>
          <p:nvPr/>
        </p:nvSpPr>
        <p:spPr>
          <a:xfrm flipH="1">
            <a:off x="9481038" y="1552508"/>
            <a:ext cx="1591408" cy="878591"/>
          </a:xfrm>
          <a:prstGeom prst="snip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Passwort123</a:t>
            </a:r>
          </a:p>
        </p:txBody>
      </p:sp>
      <p:sp>
        <p:nvSpPr>
          <p:cNvPr id="12" name="Rechteck: obere Ecken, eine abgerundet, eine abgeschnitten 11">
            <a:extLst>
              <a:ext uri="{FF2B5EF4-FFF2-40B4-BE49-F238E27FC236}">
                <a16:creationId xmlns:a16="http://schemas.microsoft.com/office/drawing/2014/main" id="{549747C7-B4A3-760A-458D-2D59234FB7F6}"/>
              </a:ext>
            </a:extLst>
          </p:cNvPr>
          <p:cNvSpPr/>
          <p:nvPr/>
        </p:nvSpPr>
        <p:spPr>
          <a:xfrm flipH="1">
            <a:off x="9300795" y="4324920"/>
            <a:ext cx="1951893" cy="2031430"/>
          </a:xfrm>
          <a:prstGeom prst="snip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1a5c947cdadea168aa6a4af103f6d906e71c4dc43040a0719faeb9f66093971b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297C485-749B-B1A4-956A-E6E22815B8C7}"/>
              </a:ext>
            </a:extLst>
          </p:cNvPr>
          <p:cNvSpPr/>
          <p:nvPr/>
        </p:nvSpPr>
        <p:spPr>
          <a:xfrm>
            <a:off x="9481039" y="3192130"/>
            <a:ext cx="1591407" cy="643726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SHA256</a:t>
            </a:r>
            <a:endParaRPr lang="de-DE" dirty="0"/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EB8B381-7C2F-0972-F348-8EB85D4DC5CD}"/>
              </a:ext>
            </a:extLst>
          </p:cNvPr>
          <p:cNvCxnSpPr>
            <a:stCxn id="10" idx="1"/>
            <a:endCxn id="15" idx="0"/>
          </p:cNvCxnSpPr>
          <p:nvPr/>
        </p:nvCxnSpPr>
        <p:spPr>
          <a:xfrm>
            <a:off x="10276742" y="2431099"/>
            <a:ext cx="1" cy="7610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3431717A-5C2A-E9B7-19A4-AD936FA1948E}"/>
              </a:ext>
            </a:extLst>
          </p:cNvPr>
          <p:cNvCxnSpPr>
            <a:stCxn id="15" idx="2"/>
            <a:endCxn id="12" idx="3"/>
          </p:cNvCxnSpPr>
          <p:nvPr/>
        </p:nvCxnSpPr>
        <p:spPr>
          <a:xfrm flipH="1">
            <a:off x="10276741" y="3835856"/>
            <a:ext cx="2" cy="489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1" name="Grafik 20" descr="Häkchen mit einfarbiger Füllung">
            <a:extLst>
              <a:ext uri="{FF2B5EF4-FFF2-40B4-BE49-F238E27FC236}">
                <a16:creationId xmlns:a16="http://schemas.microsoft.com/office/drawing/2014/main" id="{96236368-537C-EDBF-B4E1-1F49D5F28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3069" y="569789"/>
            <a:ext cx="914400" cy="914400"/>
          </a:xfrm>
          <a:prstGeom prst="rect">
            <a:avLst/>
          </a:prstGeom>
        </p:spPr>
      </p:pic>
      <p:pic>
        <p:nvPicPr>
          <p:cNvPr id="23" name="Grafik 22" descr="Schließen mit einfarbiger Füllung">
            <a:extLst>
              <a:ext uri="{FF2B5EF4-FFF2-40B4-BE49-F238E27FC236}">
                <a16:creationId xmlns:a16="http://schemas.microsoft.com/office/drawing/2014/main" id="{0E65B8D8-F578-25AF-7FBE-9CDE82BFC8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4335" y="140506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29913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7CE33C-2ACA-C107-D2DC-17BD867B5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CB49BA-A732-6D8E-CB28-A1A7B3DB0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Änderungen in diesem Semester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14F201-63D6-993B-A63D-FADD52924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069" y="2061974"/>
            <a:ext cx="10515600" cy="4351338"/>
          </a:xfrm>
        </p:spPr>
        <p:txBody>
          <a:bodyPr/>
          <a:lstStyle/>
          <a:p>
            <a:r>
              <a:rPr lang="de-DE" dirty="0"/>
              <a:t>Admin Superview</a:t>
            </a:r>
          </a:p>
          <a:p>
            <a:r>
              <a:rPr lang="de-DE" dirty="0"/>
              <a:t>PDF-Design</a:t>
            </a:r>
          </a:p>
          <a:p>
            <a:r>
              <a:rPr lang="de-DE" dirty="0"/>
              <a:t>Kategorien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70CC5D-34ED-4DBE-2215-3BB4E9CFE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Grafik 7" descr="Ein Bild, das Text, Karte Menü, Fastfood, Essen enthält.&#10;&#10;KI-generierte Inhalte können fehlerhaft sein.">
            <a:extLst>
              <a:ext uri="{FF2B5EF4-FFF2-40B4-BE49-F238E27FC236}">
                <a16:creationId xmlns:a16="http://schemas.microsoft.com/office/drawing/2014/main" id="{03454C38-51F9-4D01-29D4-576000BA4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382" y="1753811"/>
            <a:ext cx="3172963" cy="4231251"/>
          </a:xfrm>
          <a:prstGeom prst="rect">
            <a:avLst/>
          </a:prstGeom>
        </p:spPr>
      </p:pic>
      <p:pic>
        <p:nvPicPr>
          <p:cNvPr id="10" name="Grafik 9" descr="Ein Bild, das Text, Fastfood, Snack, Karte Menü enthält.&#10;&#10;KI-generierte Inhalte können fehlerhaft sein.">
            <a:extLst>
              <a:ext uri="{FF2B5EF4-FFF2-40B4-BE49-F238E27FC236}">
                <a16:creationId xmlns:a16="http://schemas.microsoft.com/office/drawing/2014/main" id="{3B1E9A61-9C47-5EA6-728C-D18E388CA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722" y="1753810"/>
            <a:ext cx="3172963" cy="4231252"/>
          </a:xfrm>
          <a:prstGeom prst="rect">
            <a:avLst/>
          </a:prstGeom>
        </p:spPr>
      </p:pic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371852D6-28A2-72F7-6F82-8C0449FBCA33}"/>
              </a:ext>
            </a:extLst>
          </p:cNvPr>
          <p:cNvSpPr/>
          <p:nvPr/>
        </p:nvSpPr>
        <p:spPr>
          <a:xfrm>
            <a:off x="8136720" y="3641417"/>
            <a:ext cx="709002" cy="456037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75048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9E6A3-DFBD-118C-0ACE-BCE8A60DC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938ADE-9DF8-3936-9A36-79D1AE0CD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6987BB0-8267-108B-E243-D3777D3E9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Grafik 17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B8315DF-A8F6-59E0-F2A7-E5CF11440C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0764"/>
          <a:stretch/>
        </p:blipFill>
        <p:spPr>
          <a:xfrm>
            <a:off x="3072580" y="1690688"/>
            <a:ext cx="6046839" cy="633412"/>
          </a:xfrm>
          <a:prstGeom prst="rect">
            <a:avLst/>
          </a:prstGeom>
        </p:spPr>
      </p:pic>
      <p:pic>
        <p:nvPicPr>
          <p:cNvPr id="19" name="Grafik 18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69E1A5B-4FD8-2E64-B870-75463BAD26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460" b="56207"/>
          <a:stretch/>
        </p:blipFill>
        <p:spPr>
          <a:xfrm>
            <a:off x="3072579" y="2300285"/>
            <a:ext cx="6046839" cy="228600"/>
          </a:xfrm>
          <a:prstGeom prst="rect">
            <a:avLst/>
          </a:prstGeom>
        </p:spPr>
      </p:pic>
      <p:pic>
        <p:nvPicPr>
          <p:cNvPr id="20" name="Grafik 19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6161B2E-CB3B-7D94-16A1-B4C43B1511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77" b="41590"/>
          <a:stretch/>
        </p:blipFill>
        <p:spPr>
          <a:xfrm>
            <a:off x="3072579" y="2509832"/>
            <a:ext cx="6046839" cy="228600"/>
          </a:xfrm>
          <a:prstGeom prst="rect">
            <a:avLst/>
          </a:prstGeom>
        </p:spPr>
      </p:pic>
      <p:pic>
        <p:nvPicPr>
          <p:cNvPr id="21" name="Grafik 20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871D8D82-9B06-65AA-FD7C-A5C30211A6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77" b="29890"/>
          <a:stretch/>
        </p:blipFill>
        <p:spPr>
          <a:xfrm>
            <a:off x="3072579" y="2705089"/>
            <a:ext cx="6046839" cy="228600"/>
          </a:xfrm>
          <a:prstGeom prst="rect">
            <a:avLst/>
          </a:prstGeom>
        </p:spPr>
      </p:pic>
      <p:pic>
        <p:nvPicPr>
          <p:cNvPr id="22" name="Grafik 21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DFDEC194-CD86-4470-B204-11CF5C85DA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714" b="23953"/>
          <a:stretch/>
        </p:blipFill>
        <p:spPr>
          <a:xfrm>
            <a:off x="3072579" y="2909871"/>
            <a:ext cx="6046839" cy="228600"/>
          </a:xfrm>
          <a:prstGeom prst="rect">
            <a:avLst/>
          </a:prstGeom>
        </p:spPr>
      </p:pic>
      <p:pic>
        <p:nvPicPr>
          <p:cNvPr id="23" name="Grafik 22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E41814CE-5694-16B5-D18E-B2F77ECD88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55" b="17912"/>
          <a:stretch/>
        </p:blipFill>
        <p:spPr>
          <a:xfrm>
            <a:off x="3072579" y="3112255"/>
            <a:ext cx="6046839" cy="228600"/>
          </a:xfrm>
          <a:prstGeom prst="rect">
            <a:avLst/>
          </a:prstGeom>
        </p:spPr>
      </p:pic>
      <p:pic>
        <p:nvPicPr>
          <p:cNvPr id="25" name="Grafik 24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ABDFAF9E-BD01-3281-1BB3-1D3CB2F62E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05" b="-38"/>
          <a:stretch/>
        </p:blipFill>
        <p:spPr>
          <a:xfrm>
            <a:off x="3072579" y="3309910"/>
            <a:ext cx="6046839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81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60046-B134-F755-902F-FA2BE2E81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E722A-CD59-9E3C-0351-B3BE136F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E3DC2AB-0F32-8AC4-6344-C9B29E460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Grafik 17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3821185C-7487-EE3D-6FCD-3EB9CA81C4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" b="59563"/>
          <a:stretch/>
        </p:blipFill>
        <p:spPr>
          <a:xfrm>
            <a:off x="2781300" y="1689802"/>
            <a:ext cx="6629400" cy="3040556"/>
          </a:xfrm>
          <a:prstGeom prst="rect">
            <a:avLst/>
          </a:prstGeom>
        </p:spPr>
      </p:pic>
      <p:pic>
        <p:nvPicPr>
          <p:cNvPr id="19" name="Grafik 18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C8223CE0-7572-A292-FA8C-AF077EFF2F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460" b="56207"/>
          <a:stretch/>
        </p:blipFill>
        <p:spPr>
          <a:xfrm>
            <a:off x="2781300" y="4720669"/>
            <a:ext cx="6629400" cy="250625"/>
          </a:xfrm>
          <a:prstGeom prst="rect">
            <a:avLst/>
          </a:prstGeom>
        </p:spPr>
      </p:pic>
      <p:pic>
        <p:nvPicPr>
          <p:cNvPr id="20" name="Grafik 19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A696854B-C071-9695-6B75-EE72F26875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77" b="41590"/>
          <a:stretch/>
        </p:blipFill>
        <p:spPr>
          <a:xfrm>
            <a:off x="2781300" y="4948493"/>
            <a:ext cx="6629400" cy="250625"/>
          </a:xfrm>
          <a:prstGeom prst="rect">
            <a:avLst/>
          </a:prstGeom>
        </p:spPr>
      </p:pic>
      <p:pic>
        <p:nvPicPr>
          <p:cNvPr id="21" name="Grafik 20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63BEBC63-0DDA-218D-D8C9-7B9B519C4D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77" b="29890"/>
          <a:stretch/>
        </p:blipFill>
        <p:spPr>
          <a:xfrm>
            <a:off x="2781300" y="5171689"/>
            <a:ext cx="6629400" cy="250625"/>
          </a:xfrm>
          <a:prstGeom prst="rect">
            <a:avLst/>
          </a:prstGeom>
        </p:spPr>
      </p:pic>
      <p:pic>
        <p:nvPicPr>
          <p:cNvPr id="22" name="Grafik 21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E1CAB445-10BB-22C9-F72C-D5F95532FC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714" b="23953"/>
          <a:stretch/>
        </p:blipFill>
        <p:spPr>
          <a:xfrm>
            <a:off x="2781300" y="5389824"/>
            <a:ext cx="6629400" cy="250625"/>
          </a:xfrm>
          <a:prstGeom prst="rect">
            <a:avLst/>
          </a:prstGeom>
        </p:spPr>
      </p:pic>
      <p:pic>
        <p:nvPicPr>
          <p:cNvPr id="23" name="Grafik 22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92BCEB1D-7843-6A29-EC5B-D328B9F044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55" b="17912"/>
          <a:stretch/>
        </p:blipFill>
        <p:spPr>
          <a:xfrm>
            <a:off x="2781300" y="5610490"/>
            <a:ext cx="6629400" cy="250625"/>
          </a:xfrm>
          <a:prstGeom prst="rect">
            <a:avLst/>
          </a:prstGeom>
        </p:spPr>
      </p:pic>
      <p:pic>
        <p:nvPicPr>
          <p:cNvPr id="25" name="Grafik 24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E00221A1-3C5B-8F36-1863-191F8FD200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05" b="-38"/>
          <a:stretch/>
        </p:blipFill>
        <p:spPr>
          <a:xfrm>
            <a:off x="2781300" y="5828625"/>
            <a:ext cx="6629400" cy="25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492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16C8B0-B7AD-7421-797A-B41681D8B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F51585-F10C-4153-7E33-F495D595E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E4CCC2-0D62-C6C3-DF84-5F6B9811E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Grafik 2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6EAD345-BEC0-E655-4019-7A1C2501BF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" b="90787"/>
          <a:stretch/>
        </p:blipFill>
        <p:spPr>
          <a:xfrm>
            <a:off x="2781300" y="1690688"/>
            <a:ext cx="6629400" cy="692944"/>
          </a:xfrm>
          <a:prstGeom prst="rect">
            <a:avLst/>
          </a:prstGeom>
        </p:spPr>
      </p:pic>
      <p:pic>
        <p:nvPicPr>
          <p:cNvPr id="5" name="Grafik 4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AF5FAF3-9733-182B-4F5A-A5DA9CB6B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461" b="45198"/>
          <a:stretch/>
        </p:blipFill>
        <p:spPr>
          <a:xfrm>
            <a:off x="2781300" y="2350614"/>
            <a:ext cx="6629400" cy="1078386"/>
          </a:xfrm>
          <a:prstGeom prst="rect">
            <a:avLst/>
          </a:prstGeom>
        </p:spPr>
      </p:pic>
      <p:pic>
        <p:nvPicPr>
          <p:cNvPr id="6" name="Grafik 5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BBDA8A4-CF2E-3CAF-2647-2A863A85D0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77" b="41590"/>
          <a:stretch/>
        </p:blipFill>
        <p:spPr>
          <a:xfrm>
            <a:off x="2781300" y="3429000"/>
            <a:ext cx="6629400" cy="250625"/>
          </a:xfrm>
          <a:prstGeom prst="rect">
            <a:avLst/>
          </a:prstGeom>
        </p:spPr>
      </p:pic>
      <p:pic>
        <p:nvPicPr>
          <p:cNvPr id="7" name="Grafik 6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6F088CE6-D6EC-C08D-D8E0-CE82C3CA61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77" b="29890"/>
          <a:stretch/>
        </p:blipFill>
        <p:spPr>
          <a:xfrm>
            <a:off x="2781300" y="3652196"/>
            <a:ext cx="6629400" cy="250625"/>
          </a:xfrm>
          <a:prstGeom prst="rect">
            <a:avLst/>
          </a:prstGeom>
        </p:spPr>
      </p:pic>
      <p:pic>
        <p:nvPicPr>
          <p:cNvPr id="8" name="Grafik 7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05C6CFBF-4625-03A9-A137-7D343CEA1D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714" b="23953"/>
          <a:stretch/>
        </p:blipFill>
        <p:spPr>
          <a:xfrm>
            <a:off x="2781300" y="3870331"/>
            <a:ext cx="6629400" cy="250625"/>
          </a:xfrm>
          <a:prstGeom prst="rect">
            <a:avLst/>
          </a:prstGeom>
        </p:spPr>
      </p:pic>
      <p:pic>
        <p:nvPicPr>
          <p:cNvPr id="9" name="Grafik 8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19B38842-61EF-4C8E-68C7-1A7C00FB54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55" b="17912"/>
          <a:stretch/>
        </p:blipFill>
        <p:spPr>
          <a:xfrm>
            <a:off x="2781300" y="4090997"/>
            <a:ext cx="6629400" cy="250625"/>
          </a:xfrm>
          <a:prstGeom prst="rect">
            <a:avLst/>
          </a:prstGeom>
        </p:spPr>
      </p:pic>
      <p:pic>
        <p:nvPicPr>
          <p:cNvPr id="10" name="Grafik 9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7BECBFB2-2436-73D8-CA3A-D0AD7C58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05" b="-38"/>
          <a:stretch/>
        </p:blipFill>
        <p:spPr>
          <a:xfrm>
            <a:off x="2781300" y="4309132"/>
            <a:ext cx="6629400" cy="25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8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333C6-0C9A-7B7D-683D-CCC7F2CBC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266FA-DC38-3864-3068-251F9B84E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Aufwandsschätzung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3E8E91-4918-02F2-1F8C-2C0D6AB24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C1D792-5BBE-0E40-8BC5-C23B00244607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Grafik 10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3CAEC0FD-C370-3CA3-E964-213CC2FD2E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2" b="90787"/>
          <a:stretch/>
        </p:blipFill>
        <p:spPr>
          <a:xfrm>
            <a:off x="2781300" y="1690688"/>
            <a:ext cx="6629400" cy="692944"/>
          </a:xfrm>
          <a:prstGeom prst="rect">
            <a:avLst/>
          </a:prstGeom>
        </p:spPr>
      </p:pic>
      <p:pic>
        <p:nvPicPr>
          <p:cNvPr id="12" name="Grafik 11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8EC4F990-F769-6B81-5C34-5B3653CABB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460" b="56207"/>
          <a:stretch/>
        </p:blipFill>
        <p:spPr>
          <a:xfrm>
            <a:off x="2781300" y="2350614"/>
            <a:ext cx="6629400" cy="250625"/>
          </a:xfrm>
          <a:prstGeom prst="rect">
            <a:avLst/>
          </a:prstGeom>
        </p:spPr>
      </p:pic>
      <p:pic>
        <p:nvPicPr>
          <p:cNvPr id="13" name="Grafik 12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1018E4CC-0C6C-B387-0DFC-D531FCC545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077" b="33434"/>
          <a:stretch/>
        </p:blipFill>
        <p:spPr>
          <a:xfrm>
            <a:off x="2781300" y="2578438"/>
            <a:ext cx="6629400" cy="863904"/>
          </a:xfrm>
          <a:prstGeom prst="rect">
            <a:avLst/>
          </a:prstGeom>
        </p:spPr>
      </p:pic>
      <p:pic>
        <p:nvPicPr>
          <p:cNvPr id="14" name="Grafik 13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380D08E9-2303-2BEC-B4B0-AD8F9EDD19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777" b="29890"/>
          <a:stretch/>
        </p:blipFill>
        <p:spPr>
          <a:xfrm>
            <a:off x="2781300" y="3444425"/>
            <a:ext cx="6629400" cy="250625"/>
          </a:xfrm>
          <a:prstGeom prst="rect">
            <a:avLst/>
          </a:prstGeom>
        </p:spPr>
      </p:pic>
      <p:pic>
        <p:nvPicPr>
          <p:cNvPr id="15" name="Grafik 14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726BBBA6-F40F-2BB3-E72F-2D52041701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714" b="23953"/>
          <a:stretch/>
        </p:blipFill>
        <p:spPr>
          <a:xfrm>
            <a:off x="2781300" y="3662560"/>
            <a:ext cx="6629400" cy="250625"/>
          </a:xfrm>
          <a:prstGeom prst="rect">
            <a:avLst/>
          </a:prstGeom>
        </p:spPr>
      </p:pic>
      <p:pic>
        <p:nvPicPr>
          <p:cNvPr id="16" name="Grafik 15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4FEA8E9F-1DDD-1F4F-AAE4-F8A37953E2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55" b="17912"/>
          <a:stretch/>
        </p:blipFill>
        <p:spPr>
          <a:xfrm>
            <a:off x="2781300" y="3883226"/>
            <a:ext cx="6629400" cy="250625"/>
          </a:xfrm>
          <a:prstGeom prst="rect">
            <a:avLst/>
          </a:prstGeom>
        </p:spPr>
      </p:pic>
      <p:pic>
        <p:nvPicPr>
          <p:cNvPr id="17" name="Grafik 16" descr="Ein Bild, das Text, Screenshot, Zahl, parallel enthält.&#10;&#10;KI-generierte Inhalte können fehlerhaft sein.">
            <a:extLst>
              <a:ext uri="{FF2B5EF4-FFF2-40B4-BE49-F238E27FC236}">
                <a16:creationId xmlns:a16="http://schemas.microsoft.com/office/drawing/2014/main" id="{F44A9D6C-4B1D-59F8-4804-F5417C48B2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05" b="-38"/>
          <a:stretch/>
        </p:blipFill>
        <p:spPr>
          <a:xfrm>
            <a:off x="2781300" y="4101361"/>
            <a:ext cx="6629400" cy="25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0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2013 – 2022-Design">
  <a:themeElements>
    <a:clrScheme name="Office 2013 – 2022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2013 – 2022-Design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– 2022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517</Words>
  <Application>Microsoft Office PowerPoint</Application>
  <PresentationFormat>Breitbild</PresentationFormat>
  <Paragraphs>128</Paragraphs>
  <Slides>25</Slides>
  <Notes>9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31" baseType="lpstr">
      <vt:lpstr>Aptos</vt:lpstr>
      <vt:lpstr>Arial</vt:lpstr>
      <vt:lpstr>Calibri</vt:lpstr>
      <vt:lpstr>Calibri Light</vt:lpstr>
      <vt:lpstr>Wingdings</vt:lpstr>
      <vt:lpstr>Office 2013 – 2022-Design</vt:lpstr>
      <vt:lpstr>PowerPoint-Präsentation</vt:lpstr>
      <vt:lpstr>Gliederung</vt:lpstr>
      <vt:lpstr>Änderungen in diesem Semester</vt:lpstr>
      <vt:lpstr>Änderungen in diesem Semester</vt:lpstr>
      <vt:lpstr>Änderungen in diesem Semester</vt:lpstr>
      <vt:lpstr>Aufwandsschätzung</vt:lpstr>
      <vt:lpstr>Aufwandsschätzung</vt:lpstr>
      <vt:lpstr>Aufwandsschätzung</vt:lpstr>
      <vt:lpstr>Aufwandsschätzung</vt:lpstr>
      <vt:lpstr>Aufwandsschätzung</vt:lpstr>
      <vt:lpstr>Aufwandsschätzung</vt:lpstr>
      <vt:lpstr>Aufwandsschätzung</vt:lpstr>
      <vt:lpstr>Aufwandsschätzung</vt:lpstr>
      <vt:lpstr>Aufwandsschätzung</vt:lpstr>
      <vt:lpstr>Umsetzungsdetail - Grundlage</vt:lpstr>
      <vt:lpstr>Umsetzungsdetail - Problem</vt:lpstr>
      <vt:lpstr>Umsetzungsdetail - Problem</vt:lpstr>
      <vt:lpstr>Umsetzungsdetail - Lösung</vt:lpstr>
      <vt:lpstr>Sicherstellung der Softwarequalität</vt:lpstr>
      <vt:lpstr>Sicherstellung der Softwarequalität</vt:lpstr>
      <vt:lpstr>Sicherstellung der Softwarequalität</vt:lpstr>
      <vt:lpstr>Demo</vt:lpstr>
      <vt:lpstr>Fragen?</vt:lpstr>
      <vt:lpstr>Quellen</vt:lpstr>
      <vt:lpstr>Aufwandsschätzung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Central Processing Unit (CPU)</dc:title>
  <dc:creator>Lisa</dc:creator>
  <cp:lastModifiedBy>Birkner, Josefine</cp:lastModifiedBy>
  <cp:revision>696</cp:revision>
  <dcterms:created xsi:type="dcterms:W3CDTF">2024-08-21T11:39:43Z</dcterms:created>
  <dcterms:modified xsi:type="dcterms:W3CDTF">2025-03-17T18:36:13Z</dcterms:modified>
</cp:coreProperties>
</file>

<file path=docProps/thumbnail.jpeg>
</file>